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Noto Sans TC" panose="02020500000000000000" charset="-12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6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42e74f8b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42e74f8b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42e74fd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42e74fd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42e74fd7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42e74fd7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419daf3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419daf3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419daf32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419daf32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首先是文章資訊，日期跟股票範圍一樣，介於2017-2022年，先爬 標籤有tesla的新聞，再手動貼上新聞把有缺失的日期給補齊，文章主要來自這四家媒體，最後有2259篇的新聞標題跟內文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419daf32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419daf32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接下來是針對文本做處理，雖然情感分析的套件可以直接把文章放進去，但不確定先預處理再放進模型會不會有比較好的結果，所以就有處理特殊符號 還原詞性跟沒處理，兩種方式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848492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848492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第一個分析方法是hugging face開發的transformers套件中一個用來分析推特文章的模型，原本想說要不要用別的模型，但由於馬斯克很常在推特上發表他的偉大看法，那新聞也會引述他的推特內容，我就覺得這個模型可以用。 反正我們就把文章丟進去，他就會自己斷詞，計算單字的分數，再把文章分類成正面、中立、負面，跟對應的機率，那我把不同類型換成1、0、-1 再乘上機率，得到一個介於正負ㄧ的分數，然後我們只轉換文章標題，因為新聞內文的字數太多，他負荷不了。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84849274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84849274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另一個方法是Nltk的模型，他也是分析社交媒體的文章，可以辨識表情符號跟縮寫，但他的上下文理解偏弱，那他會產生正面中立負面各自的機率，跟一個加權總分數，那他的加權分數介於正負1之間，我們就直接使用那個分數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8a6ee870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8a6ee870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其中報告的時候，我們有說到慧調整字的權重，以crush當作例子，那時候認為crush會有打敗市場，有較好的報酬率，所以把他歸類在正面的字。但後來發現有些新聞標題會寫說股票像被什麼東西給碾碎，所以把他歸類成負面的字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8a6ee870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8a6ee870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8b125c59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8b125c59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8b125c596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8b125c596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42e74f8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42e74f8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8cdb60d4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8cdb60d4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42e74f8bb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42e74f8bb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42e74f8bb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42e74f8bb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42e74f8bb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42e74f8bb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42e74f8bb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42e74f8bb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8b125c5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8b125c5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42e74f8bb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42e74f8bb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8b125c59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8b125c59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8b125c59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8b125c59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42e74f8bb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42e74f8bb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42e74f8bb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642e74f8bb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42e74f8bb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42e74f8bb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42e74f8bb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42e74f8bb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8b125c5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8b125c5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8cdb60d4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8cdb60d4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42e74f8bb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42e74f8bb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8cdb60d4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8cdb60d4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8cdb60d40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8cdb60d40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8cdb60d40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a8cdb60d40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437c9524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437c9524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8b125c59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8b125c59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437c9524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437c9524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437c9524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437c9524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437c9524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437c9524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42e74f8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42e74f8b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>
                <a:solidFill>
                  <a:schemeClr val="dk2"/>
                </a:solidFill>
              </a:rPr>
              <a:t>第</a:t>
            </a:r>
            <a:r>
              <a:rPr lang="zh-TW" altLang="en-US" sz="3600" dirty="0">
                <a:solidFill>
                  <a:schemeClr val="dk2"/>
                </a:solidFill>
              </a:rPr>
              <a:t>三</a:t>
            </a:r>
            <a:r>
              <a:rPr lang="zh-TW" sz="3600" dirty="0">
                <a:solidFill>
                  <a:schemeClr val="dk2"/>
                </a:solidFill>
              </a:rPr>
              <a:t>組深度學習期末報告</a:t>
            </a:r>
            <a:endParaRPr sz="3600" dirty="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>
                <a:solidFill>
                  <a:schemeClr val="dk2"/>
                </a:solidFill>
              </a:rPr>
              <a:t>----</a:t>
            </a:r>
            <a:r>
              <a:rPr lang="zh-TW" altLang="en-US" sz="3600">
                <a:solidFill>
                  <a:schemeClr val="dk2"/>
                </a:solidFill>
              </a:rPr>
              <a:t>指標與</a:t>
            </a:r>
            <a:r>
              <a:rPr lang="zh-TW" sz="3600">
                <a:solidFill>
                  <a:schemeClr val="dk2"/>
                </a:solidFill>
              </a:rPr>
              <a:t>新聞</a:t>
            </a:r>
            <a:r>
              <a:rPr lang="zh-TW" sz="3600" dirty="0">
                <a:solidFill>
                  <a:schemeClr val="dk2"/>
                </a:solidFill>
              </a:rPr>
              <a:t>對股價的影響，以特斯拉為例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2550" y="2256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報告人：312708017 科管所碩一 徐浩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 dirty="0"/>
              <a:t>              312708010 科管所碩一 周亨昆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/>
              <a:t>              312708014 科管所碩一 林建呈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/>
              <a:t>              312700010 管科所碩一 劉哲維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/>
              <a:t>              312712002  企管所碩一 謝佳螢</a:t>
            </a:r>
            <a:endParaRPr sz="1800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1982075" y="2664925"/>
            <a:ext cx="62640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    收集方式：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爬蟲 ( #特斯拉)      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2229900" y="3274525"/>
            <a:ext cx="69141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文章來源：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自由時報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2229900" y="2078975"/>
            <a:ext cx="4948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日期範圍：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2017-01-01 ~ 2022-12-31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2229900" y="3884125"/>
            <a:ext cx="69141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收集結果：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只有標題，共 5584 篇 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grpSp>
        <p:nvGrpSpPr>
          <p:cNvPr id="133" name="Google Shape;133;p22"/>
          <p:cNvGrpSpPr/>
          <p:nvPr/>
        </p:nvGrpSpPr>
        <p:grpSpPr>
          <a:xfrm>
            <a:off x="1240096" y="451625"/>
            <a:ext cx="6663809" cy="679250"/>
            <a:chOff x="677599" y="451625"/>
            <a:chExt cx="6663809" cy="679250"/>
          </a:xfrm>
        </p:grpSpPr>
        <p:sp>
          <p:nvSpPr>
            <p:cNvPr id="134" name="Google Shape;134;p22"/>
            <p:cNvSpPr/>
            <p:nvPr/>
          </p:nvSpPr>
          <p:spPr>
            <a:xfrm>
              <a:off x="734000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3284704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835408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2"/>
            <p:cNvSpPr txBox="1"/>
            <p:nvPr/>
          </p:nvSpPr>
          <p:spPr>
            <a:xfrm>
              <a:off x="677599" y="515825"/>
              <a:ext cx="161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2F549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文章收集</a:t>
              </a:r>
              <a:endParaRPr sz="2400" b="1" i="0" u="none" strike="noStrike" cap="none">
                <a:solidFill>
                  <a:srgbClr val="2F5496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138" name="Google Shape;138;p22"/>
            <p:cNvSpPr txBox="1"/>
            <p:nvPr/>
          </p:nvSpPr>
          <p:spPr>
            <a:xfrm>
              <a:off x="3284704" y="514592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預處理</a:t>
              </a:r>
              <a:endParaRPr b="1"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139" name="Google Shape;139;p22"/>
            <p:cNvSpPr txBox="1"/>
            <p:nvPr/>
          </p:nvSpPr>
          <p:spPr>
            <a:xfrm>
              <a:off x="5835408" y="528774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情感分析</a:t>
              </a:r>
              <a:endParaRPr sz="2400" b="1"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pic>
          <p:nvPicPr>
            <p:cNvPr id="140" name="Google Shape;140;p22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2239999" y="5407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2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4754599" y="5262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538575" y="494325"/>
            <a:ext cx="2625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TC"/>
              <a:buChar char="●"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SnowNLP</a:t>
            </a:r>
            <a:endParaRPr sz="2000" b="1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007625" y="4204825"/>
            <a:ext cx="29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750" y="1435675"/>
            <a:ext cx="4679513" cy="27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1309600" y="1691450"/>
            <a:ext cx="2625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5007625" y="4204825"/>
            <a:ext cx="29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1143625"/>
            <a:ext cx="7722574" cy="23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1771050" y="2023075"/>
            <a:ext cx="56019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情感分析 - 英文新聞</a:t>
            </a:r>
            <a:endParaRPr sz="42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5931" flipH="1">
            <a:off x="6797525" y="2395825"/>
            <a:ext cx="997775" cy="9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3851">
            <a:off x="1520491" y="1482516"/>
            <a:ext cx="1216968" cy="1216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5"/>
          <p:cNvGrpSpPr/>
          <p:nvPr/>
        </p:nvGrpSpPr>
        <p:grpSpPr>
          <a:xfrm>
            <a:off x="670043" y="3317400"/>
            <a:ext cx="7803914" cy="177900"/>
            <a:chOff x="822438" y="3317400"/>
            <a:chExt cx="7803914" cy="177900"/>
          </a:xfrm>
        </p:grpSpPr>
        <p:sp>
          <p:nvSpPr>
            <p:cNvPr id="164" name="Google Shape;164;p25"/>
            <p:cNvSpPr/>
            <p:nvPr/>
          </p:nvSpPr>
          <p:spPr>
            <a:xfrm rot="10800000" flipH="1">
              <a:off x="822438" y="3317400"/>
              <a:ext cx="2652300" cy="177900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rot="10800000" flipH="1">
              <a:off x="5974051" y="3317400"/>
              <a:ext cx="2652300" cy="177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10800000" flipH="1">
              <a:off x="3398244" y="3317400"/>
              <a:ext cx="2652300" cy="177900"/>
            </a:xfrm>
            <a:prstGeom prst="rect">
              <a:avLst/>
            </a:prstGeom>
            <a:solidFill>
              <a:srgbClr val="005C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/>
        </p:nvSpPr>
        <p:spPr>
          <a:xfrm>
            <a:off x="2229900" y="2664925"/>
            <a:ext cx="62640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收集方式：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爬蟲 ( #tesla ) + 手動複製貼上  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2229900" y="3274525"/>
            <a:ext cx="69141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文章來源：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TaipeiTimes、BBC、Guardian、CNBC、…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2229900" y="2078975"/>
            <a:ext cx="49485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日期範圍：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2017-01-01 ~ 2022-12-31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229900" y="3884125"/>
            <a:ext cx="69141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收集結果：</a:t>
            </a:r>
            <a:r>
              <a:rPr lang="zh-TW" sz="20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 包含標題與內文，共 2,259 篇 </a:t>
            </a:r>
            <a:endParaRPr sz="20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5" y="2266947"/>
            <a:ext cx="1752150" cy="175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6"/>
          <p:cNvGrpSpPr/>
          <p:nvPr/>
        </p:nvGrpSpPr>
        <p:grpSpPr>
          <a:xfrm>
            <a:off x="1240096" y="451625"/>
            <a:ext cx="6663809" cy="679250"/>
            <a:chOff x="677599" y="451625"/>
            <a:chExt cx="6663809" cy="679250"/>
          </a:xfrm>
        </p:grpSpPr>
        <p:sp>
          <p:nvSpPr>
            <p:cNvPr id="177" name="Google Shape;177;p26"/>
            <p:cNvSpPr/>
            <p:nvPr/>
          </p:nvSpPr>
          <p:spPr>
            <a:xfrm>
              <a:off x="734000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3284704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5835408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677599" y="515825"/>
              <a:ext cx="161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2F549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文章收集</a:t>
              </a:r>
              <a:endParaRPr sz="2400" b="1" i="0" u="none" strike="noStrike" cap="none">
                <a:solidFill>
                  <a:srgbClr val="2F5496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181" name="Google Shape;181;p26"/>
            <p:cNvSpPr txBox="1"/>
            <p:nvPr/>
          </p:nvSpPr>
          <p:spPr>
            <a:xfrm>
              <a:off x="3284704" y="514592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預處理</a:t>
              </a:r>
              <a:endParaRPr b="1"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5835408" y="528774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情感分析</a:t>
              </a:r>
              <a:endParaRPr sz="2400" b="1"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pic>
          <p:nvPicPr>
            <p:cNvPr id="183" name="Google Shape;183;p26"/>
            <p:cNvPicPr preferRelativeResize="0"/>
            <p:nvPr/>
          </p:nvPicPr>
          <p:blipFill rotWithShape="1">
            <a:blip r:embed="rId4">
              <a:alphaModFix/>
            </a:blip>
            <a:srcRect l="36240" t="43862" r="35798" b="39944"/>
            <a:stretch/>
          </p:blipFill>
          <p:spPr>
            <a:xfrm>
              <a:off x="2239999" y="5407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6"/>
            <p:cNvPicPr preferRelativeResize="0"/>
            <p:nvPr/>
          </p:nvPicPr>
          <p:blipFill rotWithShape="1">
            <a:blip r:embed="rId4">
              <a:alphaModFix/>
            </a:blip>
            <a:srcRect l="36240" t="43862" r="35798" b="39944"/>
            <a:stretch/>
          </p:blipFill>
          <p:spPr>
            <a:xfrm>
              <a:off x="4754599" y="5262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7"/>
          <p:cNvGrpSpPr/>
          <p:nvPr/>
        </p:nvGrpSpPr>
        <p:grpSpPr>
          <a:xfrm>
            <a:off x="1240096" y="451625"/>
            <a:ext cx="6663809" cy="679250"/>
            <a:chOff x="677599" y="451625"/>
            <a:chExt cx="6663809" cy="679250"/>
          </a:xfrm>
        </p:grpSpPr>
        <p:sp>
          <p:nvSpPr>
            <p:cNvPr id="190" name="Google Shape;190;p27"/>
            <p:cNvSpPr/>
            <p:nvPr/>
          </p:nvSpPr>
          <p:spPr>
            <a:xfrm>
              <a:off x="734000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7"/>
            <p:cNvSpPr txBox="1"/>
            <p:nvPr/>
          </p:nvSpPr>
          <p:spPr>
            <a:xfrm>
              <a:off x="677599" y="515825"/>
              <a:ext cx="161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文章收集</a:t>
              </a:r>
              <a:endParaRPr sz="2400" b="1" i="0" u="none" strike="noStrike" cap="none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3284704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7"/>
            <p:cNvSpPr txBox="1"/>
            <p:nvPr/>
          </p:nvSpPr>
          <p:spPr>
            <a:xfrm>
              <a:off x="3284704" y="514592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rgbClr val="1E4E79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預處理</a:t>
              </a:r>
              <a:endParaRPr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5835408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7"/>
            <p:cNvSpPr txBox="1"/>
            <p:nvPr/>
          </p:nvSpPr>
          <p:spPr>
            <a:xfrm>
              <a:off x="5835408" y="528774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情感分析</a:t>
              </a:r>
              <a:endParaRPr sz="2400" b="1"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pic>
          <p:nvPicPr>
            <p:cNvPr id="196" name="Google Shape;196;p27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2239999" y="5407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4754599" y="5262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 txBox="1"/>
          <p:nvPr/>
        </p:nvSpPr>
        <p:spPr>
          <a:xfrm>
            <a:off x="2442000" y="2232725"/>
            <a:ext cx="25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啥都不處理</a:t>
            </a:r>
            <a:endParaRPr sz="2000" b="1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4286250" y="2791650"/>
            <a:ext cx="57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or</a:t>
            </a: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112250" y="3405050"/>
            <a:ext cx="691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利用textacy處理 </a:t>
            </a:r>
            <a:r>
              <a:rPr lang="zh-TW" sz="20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rPr>
              <a:t>連字符號 - -</a:t>
            </a: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zh-TW" sz="20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rPr>
              <a:t>引號””</a:t>
            </a: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zh-TW" sz="20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rPr>
              <a:t>重音符號 </a:t>
            </a:r>
            <a:r>
              <a:rPr lang="zh-TW" sz="2000">
                <a:solidFill>
                  <a:schemeClr val="dk1"/>
                </a:solidFill>
              </a:rPr>
              <a:t>caf</a:t>
            </a:r>
            <a:r>
              <a:rPr lang="zh-TW" sz="2000" b="1">
                <a:solidFill>
                  <a:srgbClr val="1E4E79"/>
                </a:solidFill>
              </a:rPr>
              <a:t>é</a:t>
            </a:r>
            <a:endParaRPr sz="2700" b="1">
              <a:solidFill>
                <a:srgbClr val="1E4E79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1112250" y="4069425"/>
            <a:ext cx="691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利用spacy還原 名詞、動詞、形容詞</a:t>
            </a:r>
            <a:endParaRPr sz="2700" b="1">
              <a:solidFill>
                <a:srgbClr val="1E4E79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25" y="1669125"/>
            <a:ext cx="1426275" cy="14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8"/>
          <p:cNvGrpSpPr/>
          <p:nvPr/>
        </p:nvGrpSpPr>
        <p:grpSpPr>
          <a:xfrm>
            <a:off x="1240096" y="451625"/>
            <a:ext cx="6663809" cy="679250"/>
            <a:chOff x="677599" y="451625"/>
            <a:chExt cx="6663809" cy="679250"/>
          </a:xfrm>
        </p:grpSpPr>
        <p:sp>
          <p:nvSpPr>
            <p:cNvPr id="208" name="Google Shape;208;p28"/>
            <p:cNvSpPr/>
            <p:nvPr/>
          </p:nvSpPr>
          <p:spPr>
            <a:xfrm>
              <a:off x="734000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8"/>
            <p:cNvSpPr txBox="1"/>
            <p:nvPr/>
          </p:nvSpPr>
          <p:spPr>
            <a:xfrm>
              <a:off x="677599" y="515825"/>
              <a:ext cx="161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文章收集</a:t>
              </a:r>
              <a:endParaRPr sz="2400" b="1" i="0" u="none" strike="noStrike" cap="none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284704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8"/>
            <p:cNvSpPr txBox="1"/>
            <p:nvPr/>
          </p:nvSpPr>
          <p:spPr>
            <a:xfrm>
              <a:off x="3284704" y="514592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預處理</a:t>
              </a:r>
              <a:endParaRPr b="1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835408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8"/>
            <p:cNvSpPr txBox="1"/>
            <p:nvPr/>
          </p:nvSpPr>
          <p:spPr>
            <a:xfrm>
              <a:off x="5835408" y="528774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1E4E79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情感分析</a:t>
              </a:r>
              <a:endParaRPr sz="24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pic>
          <p:nvPicPr>
            <p:cNvPr id="214" name="Google Shape;214;p28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2239999" y="5407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8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4754599" y="5262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28"/>
          <p:cNvSpPr txBox="1"/>
          <p:nvPr/>
        </p:nvSpPr>
        <p:spPr>
          <a:xfrm>
            <a:off x="406900" y="1207400"/>
            <a:ext cx="6224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TC"/>
              <a:buChar char="●"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HuggingFace - Transformers-BERTweet</a:t>
            </a:r>
            <a:endParaRPr sz="2000" b="1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l="11091" t="25435" r="10297" b="28325"/>
          <a:stretch/>
        </p:blipFill>
        <p:spPr>
          <a:xfrm>
            <a:off x="655174" y="4419275"/>
            <a:ext cx="684050" cy="402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5007625" y="4204825"/>
            <a:ext cx="2971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B5563"/>
                </a:solidFill>
                <a:latin typeface="Courier New"/>
                <a:ea typeface="Courier New"/>
                <a:cs typeface="Courier New"/>
                <a:sym typeface="Courier New"/>
              </a:rPr>
              <a:t>'POS' =  1 </a:t>
            </a:r>
            <a:endParaRPr b="1">
              <a:solidFill>
                <a:srgbClr val="4B55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B5563"/>
                </a:solidFill>
                <a:latin typeface="Courier New"/>
                <a:ea typeface="Courier New"/>
                <a:cs typeface="Courier New"/>
                <a:sym typeface="Courier New"/>
              </a:rPr>
              <a:t>'NEU' =  0   * </a:t>
            </a:r>
            <a:r>
              <a:rPr lang="zh-TW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'score'</a:t>
            </a:r>
            <a:endParaRPr b="1">
              <a:solidFill>
                <a:srgbClr val="4B55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4B5563"/>
                </a:solidFill>
                <a:latin typeface="Courier New"/>
                <a:ea typeface="Courier New"/>
                <a:cs typeface="Courier New"/>
                <a:sym typeface="Courier New"/>
              </a:rPr>
              <a:t>'NEG' = -1</a:t>
            </a:r>
            <a:endParaRPr b="1">
              <a:solidFill>
                <a:srgbClr val="4B556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725" y="1755500"/>
            <a:ext cx="6908401" cy="24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1485825" y="4387275"/>
            <a:ext cx="21231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只處理 文章標題，</a:t>
            </a:r>
            <a:endParaRPr sz="16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因為新聞內文超出限制...</a:t>
            </a:r>
            <a:endParaRPr sz="1200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34600" y="1207400"/>
            <a:ext cx="6298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TC"/>
              <a:buChar char="●"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NLTK - </a:t>
            </a:r>
            <a:r>
              <a:rPr lang="zh-TW" sz="2000" b="1">
                <a:solidFill>
                  <a:srgbClr val="242424"/>
                </a:solidFill>
                <a:highlight>
                  <a:schemeClr val="lt1"/>
                </a:highlight>
                <a:latin typeface="Noto Sans TC"/>
                <a:ea typeface="Noto Sans TC"/>
                <a:cs typeface="Noto Sans TC"/>
                <a:sym typeface="Noto Sans TC"/>
              </a:rPr>
              <a:t>Vader SentimentAnalyzer </a:t>
            </a:r>
            <a:endParaRPr sz="2000" b="1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025" y="2103163"/>
            <a:ext cx="4784433" cy="267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9"/>
          <p:cNvGrpSpPr/>
          <p:nvPr/>
        </p:nvGrpSpPr>
        <p:grpSpPr>
          <a:xfrm>
            <a:off x="1240096" y="451625"/>
            <a:ext cx="6663809" cy="679250"/>
            <a:chOff x="677599" y="451625"/>
            <a:chExt cx="6663809" cy="679250"/>
          </a:xfrm>
        </p:grpSpPr>
        <p:sp>
          <p:nvSpPr>
            <p:cNvPr id="228" name="Google Shape;228;p29"/>
            <p:cNvSpPr/>
            <p:nvPr/>
          </p:nvSpPr>
          <p:spPr>
            <a:xfrm>
              <a:off x="734000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9"/>
            <p:cNvSpPr txBox="1"/>
            <p:nvPr/>
          </p:nvSpPr>
          <p:spPr>
            <a:xfrm>
              <a:off x="677599" y="515825"/>
              <a:ext cx="161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文章收集</a:t>
              </a:r>
              <a:endParaRPr sz="2400" b="1" i="0" u="none" strike="noStrike" cap="none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3284704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9"/>
            <p:cNvSpPr txBox="1"/>
            <p:nvPr/>
          </p:nvSpPr>
          <p:spPr>
            <a:xfrm>
              <a:off x="3284704" y="514592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預處理</a:t>
              </a:r>
              <a:endParaRPr b="1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5835408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9"/>
            <p:cNvSpPr txBox="1"/>
            <p:nvPr/>
          </p:nvSpPr>
          <p:spPr>
            <a:xfrm>
              <a:off x="5835408" y="528774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1E4E79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情感分析</a:t>
              </a:r>
              <a:endParaRPr sz="24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pic>
          <p:nvPicPr>
            <p:cNvPr id="234" name="Google Shape;234;p29"/>
            <p:cNvPicPr preferRelativeResize="0"/>
            <p:nvPr/>
          </p:nvPicPr>
          <p:blipFill rotWithShape="1">
            <a:blip r:embed="rId4">
              <a:alphaModFix/>
            </a:blip>
            <a:srcRect l="36240" t="43862" r="35798" b="39944"/>
            <a:stretch/>
          </p:blipFill>
          <p:spPr>
            <a:xfrm>
              <a:off x="2239999" y="5407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9"/>
            <p:cNvPicPr preferRelativeResize="0"/>
            <p:nvPr/>
          </p:nvPicPr>
          <p:blipFill rotWithShape="1">
            <a:blip r:embed="rId4">
              <a:alphaModFix/>
            </a:blip>
            <a:srcRect l="36240" t="43862" r="35798" b="39944"/>
            <a:stretch/>
          </p:blipFill>
          <p:spPr>
            <a:xfrm>
              <a:off x="4754599" y="5262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825" y="2028900"/>
            <a:ext cx="732869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563750" y="2173625"/>
            <a:ext cx="21621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👍🏻：</a:t>
            </a:r>
            <a:endParaRPr sz="18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社交媒體、</a:t>
            </a:r>
            <a:endParaRPr sz="18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表情符號、</a:t>
            </a:r>
            <a:endParaRPr sz="18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縮寫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587000" y="3515725"/>
            <a:ext cx="28188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👎🏻：</a:t>
            </a:r>
            <a:endParaRPr sz="18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上下文理解偏弱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0"/>
          <p:cNvGrpSpPr/>
          <p:nvPr/>
        </p:nvGrpSpPr>
        <p:grpSpPr>
          <a:xfrm>
            <a:off x="1240096" y="451625"/>
            <a:ext cx="6663809" cy="679250"/>
            <a:chOff x="677599" y="451625"/>
            <a:chExt cx="6663809" cy="679250"/>
          </a:xfrm>
        </p:grpSpPr>
        <p:sp>
          <p:nvSpPr>
            <p:cNvPr id="244" name="Google Shape;244;p30"/>
            <p:cNvSpPr/>
            <p:nvPr/>
          </p:nvSpPr>
          <p:spPr>
            <a:xfrm>
              <a:off x="734000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677599" y="515825"/>
              <a:ext cx="161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文章收集</a:t>
              </a:r>
              <a:endParaRPr sz="2400" b="1" i="0" u="none" strike="noStrike" cap="none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284704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0"/>
            <p:cNvSpPr txBox="1"/>
            <p:nvPr/>
          </p:nvSpPr>
          <p:spPr>
            <a:xfrm>
              <a:off x="3284704" y="514592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rgbClr val="B3C6E7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預處理</a:t>
              </a:r>
              <a:endParaRPr b="1">
                <a:solidFill>
                  <a:srgbClr val="B3C6E7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835408" y="451625"/>
              <a:ext cx="1506000" cy="590100"/>
            </a:xfrm>
            <a:prstGeom prst="roundRect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 txBox="1"/>
            <p:nvPr/>
          </p:nvSpPr>
          <p:spPr>
            <a:xfrm>
              <a:off x="5835408" y="528774"/>
              <a:ext cx="150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1E4E79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情感分析</a:t>
              </a:r>
              <a:endParaRPr sz="24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endParaRPr>
            </a:p>
          </p:txBody>
        </p:sp>
        <p:pic>
          <p:nvPicPr>
            <p:cNvPr id="250" name="Google Shape;250;p30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2239999" y="5407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0"/>
            <p:cNvPicPr preferRelativeResize="0"/>
            <p:nvPr/>
          </p:nvPicPr>
          <p:blipFill rotWithShape="1">
            <a:blip r:embed="rId3">
              <a:alphaModFix/>
            </a:blip>
            <a:srcRect l="36240" t="43862" r="35798" b="39944"/>
            <a:stretch/>
          </p:blipFill>
          <p:spPr>
            <a:xfrm>
              <a:off x="4754599" y="526275"/>
              <a:ext cx="1084271" cy="59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30"/>
          <p:cNvSpPr txBox="1"/>
          <p:nvPr/>
        </p:nvSpPr>
        <p:spPr>
          <a:xfrm>
            <a:off x="767775" y="1500900"/>
            <a:ext cx="25110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# 調整單字權重</a:t>
            </a:r>
            <a:endParaRPr sz="2000" b="1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464625" y="2433200"/>
            <a:ext cx="31434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"</a:t>
            </a:r>
            <a:r>
              <a:rPr lang="zh-TW" sz="1800" b="1">
                <a:solidFill>
                  <a:srgbClr val="005CAF"/>
                </a:solidFill>
                <a:latin typeface="Noto Sans TC"/>
                <a:ea typeface="Noto Sans TC"/>
                <a:cs typeface="Noto Sans TC"/>
                <a:sym typeface="Noto Sans TC"/>
              </a:rPr>
              <a:t>Crush</a:t>
            </a: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" the market:</a:t>
            </a: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42424"/>
              </a:solidFill>
              <a:highlight>
                <a:schemeClr val="lt1"/>
              </a:highlight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242424"/>
                </a:solidFill>
                <a:highlight>
                  <a:schemeClr val="lt1"/>
                </a:highlight>
                <a:latin typeface="Noto Sans TC"/>
                <a:ea typeface="Noto Sans TC"/>
                <a:cs typeface="Noto Sans TC"/>
                <a:sym typeface="Noto Sans TC"/>
              </a:rPr>
              <a:t>打敗市場，有較好的投報率</a:t>
            </a:r>
            <a:endParaRPr sz="1800">
              <a:solidFill>
                <a:srgbClr val="242424"/>
              </a:solidFill>
              <a:highlight>
                <a:schemeClr val="lt1"/>
              </a:highlight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 l="11091" t="25435" r="10297" b="28325"/>
          <a:stretch/>
        </p:blipFill>
        <p:spPr>
          <a:xfrm>
            <a:off x="617024" y="4242625"/>
            <a:ext cx="684050" cy="4023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1396425" y="4209975"/>
            <a:ext cx="1558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正面情感</a:t>
            </a: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4572000" y="2370850"/>
            <a:ext cx="4255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Our stock will immediately get "</a:t>
            </a:r>
            <a:r>
              <a:rPr lang="zh-TW" sz="1800" b="1">
                <a:solidFill>
                  <a:srgbClr val="005CAF"/>
                </a:solidFill>
                <a:latin typeface="Noto Sans TC"/>
                <a:ea typeface="Noto Sans TC"/>
                <a:cs typeface="Noto Sans TC"/>
                <a:sym typeface="Noto Sans TC"/>
              </a:rPr>
              <a:t>crushed</a:t>
            </a: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"  like a souffle under a sledgehammer! … :</a:t>
            </a: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股票像...一樣被輾碎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4">
            <a:alphaModFix/>
          </a:blip>
          <a:srcRect l="11091" t="25435" r="10297" b="28325"/>
          <a:stretch/>
        </p:blipFill>
        <p:spPr>
          <a:xfrm>
            <a:off x="4571999" y="4242625"/>
            <a:ext cx="684050" cy="40239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5351400" y="4209975"/>
            <a:ext cx="1558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負面情感</a:t>
            </a:r>
            <a:endParaRPr sz="18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572000" y="1968600"/>
            <a:ext cx="210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某篇新聞標題：</a:t>
            </a:r>
            <a:endParaRPr sz="13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550" y="4209975"/>
            <a:ext cx="684050" cy="6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/>
        </p:nvSpPr>
        <p:spPr>
          <a:xfrm>
            <a:off x="295650" y="112275"/>
            <a:ext cx="21837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1E4E79"/>
                </a:solidFill>
                <a:latin typeface="Noto Sans TC"/>
                <a:ea typeface="Noto Sans TC"/>
                <a:cs typeface="Noto Sans TC"/>
                <a:sym typeface="Noto Sans TC"/>
              </a:rPr>
              <a:t># 每月趨勢</a:t>
            </a:r>
            <a:endParaRPr sz="2000" b="1">
              <a:solidFill>
                <a:srgbClr val="1E4E79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295650" y="6969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🟠:</a:t>
            </a:r>
            <a:r>
              <a:rPr lang="zh-TW"/>
              <a:t> </a:t>
            </a:r>
            <a:r>
              <a:rPr lang="zh-TW" sz="1200" b="1">
                <a:latin typeface="Noto Sans TC"/>
                <a:ea typeface="Noto Sans TC"/>
                <a:cs typeface="Noto Sans TC"/>
                <a:sym typeface="Noto Sans TC"/>
              </a:rPr>
              <a:t>新聞內文</a:t>
            </a:r>
            <a:endParaRPr sz="1200" b="1">
              <a:latin typeface="Noto Sans TC"/>
              <a:ea typeface="Noto Sans TC"/>
              <a:cs typeface="Noto Sans TC"/>
              <a:sym typeface="Noto Sans T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latin typeface="Noto Sans TC"/>
                <a:ea typeface="Noto Sans TC"/>
                <a:cs typeface="Noto Sans TC"/>
                <a:sym typeface="Noto Sans TC"/>
              </a:rPr>
              <a:t>🔵</a:t>
            </a:r>
            <a:r>
              <a:rPr lang="zh-TW" sz="1200">
                <a:latin typeface="Noto Sans TC"/>
                <a:ea typeface="Noto Sans TC"/>
                <a:cs typeface="Noto Sans TC"/>
                <a:sym typeface="Noto Sans TC"/>
              </a:rPr>
              <a:t>:</a:t>
            </a:r>
            <a:r>
              <a:rPr lang="zh-TW" sz="1200" b="1">
                <a:latin typeface="Noto Sans TC"/>
                <a:ea typeface="Noto Sans TC"/>
                <a:cs typeface="Noto Sans TC"/>
                <a:sym typeface="Noto Sans TC"/>
              </a:rPr>
              <a:t> 新聞標題</a:t>
            </a:r>
            <a:endParaRPr sz="1200" b="1"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4450"/>
            <a:ext cx="8839204" cy="23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1.目標回顧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2.情感分析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3.模型架構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4.實驗結果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5.未來展望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3198150" y="2174850"/>
            <a:ext cx="27477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chemeClr val="dk2"/>
                </a:solidFill>
              </a:rPr>
              <a:t>模型架構</a:t>
            </a:r>
            <a:endParaRPr sz="2900">
              <a:solidFill>
                <a:schemeClr val="dk2"/>
              </a:solidFill>
            </a:endParaRPr>
          </a:p>
        </p:txBody>
      </p:sp>
      <p:grpSp>
        <p:nvGrpSpPr>
          <p:cNvPr id="273" name="Google Shape;273;p32"/>
          <p:cNvGrpSpPr/>
          <p:nvPr/>
        </p:nvGrpSpPr>
        <p:grpSpPr>
          <a:xfrm>
            <a:off x="670043" y="2939775"/>
            <a:ext cx="7803914" cy="177900"/>
            <a:chOff x="822438" y="3317400"/>
            <a:chExt cx="7803914" cy="177900"/>
          </a:xfrm>
        </p:grpSpPr>
        <p:sp>
          <p:nvSpPr>
            <p:cNvPr id="274" name="Google Shape;274;p32"/>
            <p:cNvSpPr/>
            <p:nvPr/>
          </p:nvSpPr>
          <p:spPr>
            <a:xfrm rot="10800000" flipH="1">
              <a:off x="822438" y="3317400"/>
              <a:ext cx="2652300" cy="177900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 rot="10800000" flipH="1">
              <a:off x="5974051" y="3317400"/>
              <a:ext cx="2652300" cy="177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 rot="10800000" flipH="1">
              <a:off x="3398244" y="3317400"/>
              <a:ext cx="2652300" cy="177900"/>
            </a:xfrm>
            <a:prstGeom prst="rect">
              <a:avLst/>
            </a:prstGeom>
            <a:solidFill>
              <a:srgbClr val="005C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/>
        </p:nvSpPr>
        <p:spPr>
          <a:xfrm>
            <a:off x="0" y="0"/>
            <a:ext cx="34155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數據加載與預處理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加載數據：從CSV文件讀取股票數據。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日期處理：將日期列轉換為datetime對象並設為索引。方便的時間範圍切片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特徵選擇與縮放：選擇'TSLA'作為特徵，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並使用MinMaxScaler對數據進行縮放。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加快訓練速度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避免數值計算問題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保持特徵一致性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適應激活函數的輸入要求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25" y="3376375"/>
            <a:ext cx="6408974" cy="11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4866875" y="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250" y="350250"/>
            <a:ext cx="5793751" cy="195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四大模型 調整FEATURES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body" idx="1"/>
          </p:nvPr>
        </p:nvSpPr>
        <p:spPr>
          <a:xfrm>
            <a:off x="311700" y="155725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TSLA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TSLA+指標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TSLA+NLP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TSLA+指標+NLP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6DCE06-02B7-4819-BBA6-808D078A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49" y="1983435"/>
            <a:ext cx="6407451" cy="1176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/>
        </p:nvSpPr>
        <p:spPr>
          <a:xfrm>
            <a:off x="0" y="401400"/>
            <a:ext cx="27843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數據集創建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創建數據集函數：定義一個函數來根據指定的回顧期（look_back）創建數據集。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數據集切分：將數據集切分為訓練集和測試集。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一周只有五天有開盤，20個交易日大約等於一個月的時間</a:t>
            </a:r>
            <a:endParaRPr sz="1800"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813" y="4036350"/>
            <a:ext cx="6359800" cy="6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026" y="1896125"/>
            <a:ext cx="6055350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5">
            <a:alphaModFix/>
          </a:blip>
          <a:srcRect b="32359"/>
          <a:stretch/>
        </p:blipFill>
        <p:spPr>
          <a:xfrm>
            <a:off x="2847325" y="168300"/>
            <a:ext cx="6296776" cy="9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/>
        </p:nvSpPr>
        <p:spPr>
          <a:xfrm>
            <a:off x="1637575" y="108850"/>
            <a:ext cx="2381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LSTM模型定義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模型結構：定義一個含有LSTM層、Dropout層和全連接層的LSTM模型。</a:t>
            </a:r>
            <a:endParaRPr sz="1700"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2600"/>
            <a:ext cx="5977000" cy="250838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6040175" y="279600"/>
            <a:ext cx="30000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LSTM層：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能夠學習時間序列數據中的長期依賴性。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具有特殊的結構，包括遺忘門、輸入門和輸出門，來控制信息的保留和丟棄。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Dropout層：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用於防止過擬合，通過在訓練過程中隨機丟棄一定比例的神經元。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有助於提高模型在新數據上的泛化能力。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全連接層：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將LSTM層的輸出轉換為最終預測。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可以根據具體任務進行調整，例如迴歸或分類。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/>
        </p:nvSpPr>
        <p:spPr>
          <a:xfrm>
            <a:off x="529775" y="2235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訓練參數設置：設置隱藏層大小、學習率、訓練週期等。</a:t>
            </a:r>
            <a:endParaRPr sz="1700"/>
          </a:p>
        </p:txBody>
      </p:sp>
      <p:sp>
        <p:nvSpPr>
          <p:cNvPr id="311" name="Google Shape;311;p37"/>
          <p:cNvSpPr txBox="1"/>
          <p:nvPr/>
        </p:nvSpPr>
        <p:spPr>
          <a:xfrm>
            <a:off x="182675" y="1124925"/>
            <a:ext cx="34581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隱藏層大小：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決定了LSTM層中隱藏神經元的數量。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影響模型的複雜度和學習能力。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學習率：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決定了在梯度下降過程中參數更新的步長。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過高可能導致學習過程不穩定，過低可能導致學習速度過慢。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訓練週期（Epochs）：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決定整個訓練集被遍歷的次數。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影響模型對訓練數據的學習程度。</a:t>
            </a:r>
            <a:endParaRPr sz="1600"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50" y="931525"/>
            <a:ext cx="5050950" cy="28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/>
        </p:nvSpPr>
        <p:spPr>
          <a:xfrm>
            <a:off x="0" y="16650"/>
            <a:ext cx="4871100" cy="5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初始化模型狀態：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設置模型為評估模式（model.eval()），關閉訓練特定操作如dropout。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準備初始數據：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從已縮放的訓練數據中提取最後time_step天的數據。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進行迭代預測：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對每一天進行預測，使用當前數據（最初是最後time_step天的數據）。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在每次預測後，將預測結果添加到輸入數據中，並移除最早的一天，以維持時間跨度。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獲取預測結果：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預測結果是模型輸出中提取的一個值。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逆轉縮放操作：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轉換預測結果到原始數據範圍，得到實際的股價預測值。</a:t>
            </a:r>
            <a:endParaRPr sz="1600"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1040275"/>
            <a:ext cx="4374174" cy="17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968650" y="1358775"/>
            <a:ext cx="67485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/>
              <a:t>2022 滾動式預測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/>
              <a:t>均方根誤差 (RMSE)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是 MSE 的平方根。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RMSE 越小，表示預測精度越高。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/>
              <a:t>平均絕對誤差 (MAE)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計算預測值與實際值之差的絕對值的平均值。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MAE 越小，表示預測誤差越小。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24" name="Google Shape;324;p39"/>
          <p:cNvSpPr txBox="1"/>
          <p:nvPr/>
        </p:nvSpPr>
        <p:spPr>
          <a:xfrm>
            <a:off x="968650" y="408000"/>
            <a:ext cx="5078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2"/>
                </a:solidFill>
              </a:rPr>
              <a:t>精準度準則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/>
        </p:nvSpPr>
        <p:spPr>
          <a:xfrm>
            <a:off x="266025" y="5398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25" y="1074200"/>
            <a:ext cx="8839200" cy="93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00" y="2788955"/>
            <a:ext cx="8764299" cy="12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379700" y="186150"/>
            <a:ext cx="3431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2"/>
                </a:solidFill>
              </a:rPr>
              <a:t>預測2023 TSLA 收盤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/>
        </p:nvSpPr>
        <p:spPr>
          <a:xfrm>
            <a:off x="3072000" y="22792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>
                <a:solidFill>
                  <a:schemeClr val="dk2"/>
                </a:solidFill>
              </a:rPr>
              <a:t>實驗結果</a:t>
            </a:r>
            <a:endParaRPr b="1"/>
          </a:p>
        </p:txBody>
      </p:sp>
      <p:grpSp>
        <p:nvGrpSpPr>
          <p:cNvPr id="338" name="Google Shape;338;p41"/>
          <p:cNvGrpSpPr/>
          <p:nvPr/>
        </p:nvGrpSpPr>
        <p:grpSpPr>
          <a:xfrm>
            <a:off x="670043" y="2939775"/>
            <a:ext cx="7803914" cy="177900"/>
            <a:chOff x="822438" y="3317400"/>
            <a:chExt cx="7803914" cy="177900"/>
          </a:xfrm>
        </p:grpSpPr>
        <p:sp>
          <p:nvSpPr>
            <p:cNvPr id="339" name="Google Shape;339;p41"/>
            <p:cNvSpPr/>
            <p:nvPr/>
          </p:nvSpPr>
          <p:spPr>
            <a:xfrm rot="10800000" flipH="1">
              <a:off x="822438" y="3317400"/>
              <a:ext cx="2652300" cy="177900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 rot="10800000" flipH="1">
              <a:off x="5974051" y="3317400"/>
              <a:ext cx="2652300" cy="177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 rot="10800000" flipH="1">
              <a:off x="3398244" y="3317400"/>
              <a:ext cx="2652300" cy="177900"/>
            </a:xfrm>
            <a:prstGeom prst="rect">
              <a:avLst/>
            </a:prstGeom>
            <a:solidFill>
              <a:srgbClr val="005C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311325"/>
            <a:ext cx="8520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20"/>
              <a:t>目標回顧</a:t>
            </a:r>
            <a:endParaRPr sz="4020"/>
          </a:p>
        </p:txBody>
      </p:sp>
      <p:grpSp>
        <p:nvGrpSpPr>
          <p:cNvPr id="67" name="Google Shape;67;p15"/>
          <p:cNvGrpSpPr/>
          <p:nvPr/>
        </p:nvGrpSpPr>
        <p:grpSpPr>
          <a:xfrm>
            <a:off x="670043" y="3317400"/>
            <a:ext cx="7803914" cy="177900"/>
            <a:chOff x="822438" y="3317400"/>
            <a:chExt cx="7803914" cy="177900"/>
          </a:xfrm>
        </p:grpSpPr>
        <p:sp>
          <p:nvSpPr>
            <p:cNvPr id="68" name="Google Shape;68;p15"/>
            <p:cNvSpPr/>
            <p:nvPr/>
          </p:nvSpPr>
          <p:spPr>
            <a:xfrm rot="10800000" flipH="1">
              <a:off x="822438" y="3317400"/>
              <a:ext cx="2652300" cy="177900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rot="10800000" flipH="1">
              <a:off x="5974051" y="3317400"/>
              <a:ext cx="2652300" cy="177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 rot="10800000" flipH="1">
              <a:off x="3398244" y="3317400"/>
              <a:ext cx="2652300" cy="177900"/>
            </a:xfrm>
            <a:prstGeom prst="rect">
              <a:avLst/>
            </a:prstGeom>
            <a:solidFill>
              <a:srgbClr val="005C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TSLA </a:t>
            </a:r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775" y="1658075"/>
            <a:ext cx="3927525" cy="21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386575" y="4246425"/>
            <a:ext cx="42546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測試集結果：運用20天前的股價去預測接下來一天的股價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5225288" y="41324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我們也嘗試使用2023年前20天去預測接下來的股價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98534" cy="29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TSLA + 指標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074287"/>
            <a:ext cx="3993195" cy="29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556625" y="4581475"/>
            <a:ext cx="19797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725" y="1619304"/>
            <a:ext cx="4354576" cy="23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554350" y="4132425"/>
            <a:ext cx="350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測試集結果：運用20天前的股價去預測接下來一天的股價</a:t>
            </a:r>
            <a:endParaRPr/>
          </a:p>
        </p:txBody>
      </p:sp>
      <p:sp>
        <p:nvSpPr>
          <p:cNvPr id="360" name="Google Shape;360;p43"/>
          <p:cNvSpPr txBox="1"/>
          <p:nvPr/>
        </p:nvSpPr>
        <p:spPr>
          <a:xfrm>
            <a:off x="5225288" y="41324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我們也嘗試使用2023年前20天去預測接下來的股價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TSLA+NLP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152463"/>
            <a:ext cx="4017025" cy="301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900" y="1728863"/>
            <a:ext cx="4208025" cy="226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/>
        </p:nvSpPr>
        <p:spPr>
          <a:xfrm>
            <a:off x="5225288" y="41324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我們也嘗試使用2023年前20天去預測接下來的股價</a:t>
            </a:r>
            <a:endParaRPr/>
          </a:p>
        </p:txBody>
      </p:sp>
      <p:sp>
        <p:nvSpPr>
          <p:cNvPr id="370" name="Google Shape;370;p44"/>
          <p:cNvSpPr txBox="1"/>
          <p:nvPr/>
        </p:nvSpPr>
        <p:spPr>
          <a:xfrm>
            <a:off x="631613" y="4132425"/>
            <a:ext cx="350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測試集結果：運用20天前的股價去預測接下來一天的股價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TSLA+指標+NLP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87" y="1177880"/>
            <a:ext cx="3725824" cy="279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763" y="1475775"/>
            <a:ext cx="4298725" cy="23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/>
        </p:nvSpPr>
        <p:spPr>
          <a:xfrm>
            <a:off x="554350" y="4132425"/>
            <a:ext cx="350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測試集結果：運用20天前的股價去預測接下來一天的股價</a:t>
            </a:r>
            <a:endParaRPr/>
          </a:p>
        </p:txBody>
      </p:sp>
      <p:sp>
        <p:nvSpPr>
          <p:cNvPr id="379" name="Google Shape;379;p45"/>
          <p:cNvSpPr txBox="1"/>
          <p:nvPr/>
        </p:nvSpPr>
        <p:spPr>
          <a:xfrm>
            <a:off x="5225288" y="41324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我們也嘗試使用2023年前20天去預測接下來的股價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/>
        </p:nvSpPr>
        <p:spPr>
          <a:xfrm>
            <a:off x="272100" y="143200"/>
            <a:ext cx="42999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2022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1746075" y="1147425"/>
            <a:ext cx="15702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75" y="1814700"/>
            <a:ext cx="66103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25" y="1328000"/>
            <a:ext cx="7653500" cy="2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781050" y="289300"/>
            <a:ext cx="1956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2023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body" idx="1"/>
          </p:nvPr>
        </p:nvSpPr>
        <p:spPr>
          <a:xfrm>
            <a:off x="250650" y="1324250"/>
            <a:ext cx="8520600" cy="4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使用多種激活函數+學習率組合，linear最好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樣本數以深度學習來說，太少了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我們以新預測的close去預測下一天，會變成新的點只能依賴前一天的close，其他特徵都沒有，所以不能預測太多天。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NLP最好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指標後製所以不准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過程中的困難</a:t>
            </a: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5" name="Google Shape;405;p49"/>
          <p:cNvSpPr/>
          <p:nvPr/>
        </p:nvSpPr>
        <p:spPr>
          <a:xfrm>
            <a:off x="3286050" y="1282175"/>
            <a:ext cx="2571900" cy="472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>
                <a:latin typeface="Times New Roman"/>
                <a:ea typeface="Times New Roman"/>
                <a:cs typeface="Times New Roman"/>
                <a:sym typeface="Times New Roman"/>
              </a:rPr>
              <a:t>特徵選取</a:t>
            </a:r>
            <a:endParaRPr/>
          </a:p>
        </p:txBody>
      </p:sp>
      <p:sp>
        <p:nvSpPr>
          <p:cNvPr id="406" name="Google Shape;406;p49"/>
          <p:cNvSpPr/>
          <p:nvPr/>
        </p:nvSpPr>
        <p:spPr>
          <a:xfrm>
            <a:off x="3286050" y="2571750"/>
            <a:ext cx="2571900" cy="472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>
                <a:latin typeface="Times New Roman"/>
                <a:ea typeface="Times New Roman"/>
                <a:cs typeface="Times New Roman"/>
                <a:sym typeface="Times New Roman"/>
              </a:rPr>
              <a:t>過擬合</a:t>
            </a:r>
            <a:endParaRPr/>
          </a:p>
        </p:txBody>
      </p:sp>
      <p:sp>
        <p:nvSpPr>
          <p:cNvPr id="407" name="Google Shape;407;p49"/>
          <p:cNvSpPr/>
          <p:nvPr/>
        </p:nvSpPr>
        <p:spPr>
          <a:xfrm>
            <a:off x="3286050" y="3861325"/>
            <a:ext cx="2571900" cy="472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>
                <a:latin typeface="Times New Roman"/>
                <a:ea typeface="Times New Roman"/>
                <a:cs typeface="Times New Roman"/>
                <a:sym typeface="Times New Roman"/>
              </a:rPr>
              <a:t>參數選擇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620"/>
              <a:t>Future work</a:t>
            </a:r>
            <a:endParaRPr sz="2620"/>
          </a:p>
        </p:txBody>
      </p:sp>
      <p:sp>
        <p:nvSpPr>
          <p:cNvPr id="413" name="Google Shape;413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 b="1"/>
              <a:t>深度學習模型的探索：</a:t>
            </a:r>
            <a:r>
              <a:rPr lang="zh-TW" sz="2000"/>
              <a:t>嘗試使用其他學習模型，如GRU (Gated recurrent unit)、Reinforcement learning等方法並與LSTM做比較。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 b="1"/>
              <a:t>特徵工程的優化</a:t>
            </a:r>
            <a:r>
              <a:rPr lang="zh-TW" sz="2000"/>
              <a:t>：繼續研究和嘗試不同的特徵組合，例如加入籌碼面(大戶資金流向)、心理面(PSY投資者對股市漲跌的心理波動)等特徵。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 b="1"/>
              <a:t>更廣泛的數據集合</a:t>
            </a:r>
            <a:r>
              <a:rPr lang="zh-TW" sz="2000"/>
              <a:t>：探索不同時間範圍和更廣泛市場數據的影響，以提高模型的普遍性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 b="1"/>
              <a:t>時間序列分解與異常檢測：</a:t>
            </a:r>
            <a:r>
              <a:rPr lang="zh-TW" sz="2000"/>
              <a:t>將時間序列方法和異常檢測技術應用於股價數據，以識別和分析非常規市場行為及其對模型預測的影響。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625050" y="618600"/>
            <a:ext cx="1888200" cy="96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特斯拉股價資料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625050" y="1964350"/>
            <a:ext cx="1888200" cy="96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技術指標</a:t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625050" y="3310100"/>
            <a:ext cx="1888200" cy="96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新聞情緒分數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165500" y="4405625"/>
            <a:ext cx="80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X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7021325" y="4405625"/>
            <a:ext cx="80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Y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552950" y="1964350"/>
            <a:ext cx="1888200" cy="96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LSTM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6480850" y="1964350"/>
            <a:ext cx="1888200" cy="96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預測股價</a:t>
            </a:r>
            <a:endParaRPr/>
          </a:p>
        </p:txBody>
      </p:sp>
      <p:cxnSp>
        <p:nvCxnSpPr>
          <p:cNvPr id="82" name="Google Shape;82;p16"/>
          <p:cNvCxnSpPr>
            <a:stCxn id="76" idx="3"/>
            <a:endCxn id="80" idx="1"/>
          </p:cNvCxnSpPr>
          <p:nvPr/>
        </p:nvCxnSpPr>
        <p:spPr>
          <a:xfrm>
            <a:off x="2513250" y="2446150"/>
            <a:ext cx="1039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>
            <a:stCxn id="80" idx="3"/>
            <a:endCxn id="81" idx="1"/>
          </p:cNvCxnSpPr>
          <p:nvPr/>
        </p:nvCxnSpPr>
        <p:spPr>
          <a:xfrm>
            <a:off x="5441150" y="2446150"/>
            <a:ext cx="1039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>
            <a:stCxn id="75" idx="3"/>
            <a:endCxn id="80" idx="1"/>
          </p:cNvCxnSpPr>
          <p:nvPr/>
        </p:nvCxnSpPr>
        <p:spPr>
          <a:xfrm>
            <a:off x="2513250" y="1100400"/>
            <a:ext cx="1039800" cy="134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6"/>
          <p:cNvCxnSpPr>
            <a:stCxn id="77" idx="3"/>
            <a:endCxn id="80" idx="1"/>
          </p:cNvCxnSpPr>
          <p:nvPr/>
        </p:nvCxnSpPr>
        <p:spPr>
          <a:xfrm rot="10800000" flipH="1">
            <a:off x="2513250" y="2446100"/>
            <a:ext cx="1039800" cy="134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RNN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25" y="1152475"/>
            <a:ext cx="7024151" cy="38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LSTM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873" y="1152475"/>
            <a:ext cx="5860250" cy="38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50" y="1398363"/>
            <a:ext cx="7638500" cy="29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zh-TW" sz="2577"/>
              <a:t>特徵說明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一開始我們想使用特斯拉相關性高的類股作為變數的考量，但後來發現這麼做不符合邏輯，因此改採用以下特徵。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特斯拉股票的開高低收、成交量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技術分析指標：macd、rsi、mom、kd、ma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新聞情緒分析：內文、標題(使用不同套件產出的分數)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47" y="403363"/>
            <a:ext cx="6441624" cy="6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1771050" y="2023075"/>
            <a:ext cx="56019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 b="1">
                <a:solidFill>
                  <a:schemeClr val="dk2"/>
                </a:solidFill>
                <a:latin typeface="Noto Sans TC"/>
                <a:ea typeface="Noto Sans TC"/>
                <a:cs typeface="Noto Sans TC"/>
                <a:sym typeface="Noto Sans TC"/>
              </a:rPr>
              <a:t>情感分析 - 中文新聞</a:t>
            </a:r>
            <a:endParaRPr sz="4200" b="1">
              <a:solidFill>
                <a:schemeClr val="dk2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5931" flipH="1">
            <a:off x="6797525" y="2395825"/>
            <a:ext cx="997775" cy="9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3851">
            <a:off x="1520491" y="1482516"/>
            <a:ext cx="1216968" cy="1216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1"/>
          <p:cNvGrpSpPr/>
          <p:nvPr/>
        </p:nvGrpSpPr>
        <p:grpSpPr>
          <a:xfrm>
            <a:off x="670043" y="3317400"/>
            <a:ext cx="7803914" cy="177900"/>
            <a:chOff x="822438" y="3317400"/>
            <a:chExt cx="7803914" cy="177900"/>
          </a:xfrm>
        </p:grpSpPr>
        <p:sp>
          <p:nvSpPr>
            <p:cNvPr id="122" name="Google Shape;122;p21"/>
            <p:cNvSpPr/>
            <p:nvPr/>
          </p:nvSpPr>
          <p:spPr>
            <a:xfrm rot="10800000" flipH="1">
              <a:off x="822438" y="3317400"/>
              <a:ext cx="2652300" cy="177900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 rot="10800000" flipH="1">
              <a:off x="5974051" y="3317400"/>
              <a:ext cx="2652300" cy="177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 rot="10800000" flipH="1">
              <a:off x="3398244" y="3317400"/>
              <a:ext cx="2652300" cy="177900"/>
            </a:xfrm>
            <a:prstGeom prst="rect">
              <a:avLst/>
            </a:prstGeom>
            <a:solidFill>
              <a:srgbClr val="005C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1961</Words>
  <Application>Microsoft Office PowerPoint</Application>
  <PresentationFormat>如螢幕大小 (16:9)</PresentationFormat>
  <Paragraphs>207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Noto Sans TC</vt:lpstr>
      <vt:lpstr>Courier New</vt:lpstr>
      <vt:lpstr>Times New Roman</vt:lpstr>
      <vt:lpstr>Arial</vt:lpstr>
      <vt:lpstr>Calibri</vt:lpstr>
      <vt:lpstr>Simple Light</vt:lpstr>
      <vt:lpstr>第三組深度學習期末報告 ----指標與新聞對股價的影響，以特斯拉為例</vt:lpstr>
      <vt:lpstr>目錄</vt:lpstr>
      <vt:lpstr>目標回顧</vt:lpstr>
      <vt:lpstr>PowerPoint 簡報</vt:lpstr>
      <vt:lpstr>RNN</vt:lpstr>
      <vt:lpstr>LSTM</vt:lpstr>
      <vt:lpstr>PowerPoint 簡報</vt:lpstr>
      <vt:lpstr>特徵說明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四大模型 調整FEATURES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TSLA </vt:lpstr>
      <vt:lpstr>TSLA + 指標 </vt:lpstr>
      <vt:lpstr>TSLA+NLP</vt:lpstr>
      <vt:lpstr>TSLA+指標+NLP</vt:lpstr>
      <vt:lpstr>PowerPoint 簡報</vt:lpstr>
      <vt:lpstr>PowerPoint 簡報</vt:lpstr>
      <vt:lpstr>結論</vt:lpstr>
      <vt:lpstr>過程中的困難</vt:lpstr>
      <vt:lpstr>Future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第四組深度學習期末報告 ----新聞對股價的影響，以特斯拉為例</dc:title>
  <dc:creator>User</dc:creator>
  <cp:lastModifiedBy>周亨昆</cp:lastModifiedBy>
  <cp:revision>4</cp:revision>
  <dcterms:modified xsi:type="dcterms:W3CDTF">2024-01-29T03:12:38Z</dcterms:modified>
</cp:coreProperties>
</file>